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6667fa3d1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6667fa3d1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6667fa3d1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6667fa3d1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6667fa3d1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6667fa3d1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Slake Testing</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59" name="Shape 59"/>
        <p:cNvGrpSpPr/>
        <p:nvPr/>
      </p:nvGrpSpPr>
      <p:grpSpPr>
        <a:xfrm>
          <a:off x="0" y="0"/>
          <a:ext cx="0" cy="0"/>
          <a:chOff x="0" y="0"/>
          <a:chExt cx="0" cy="0"/>
        </a:xfrm>
      </p:grpSpPr>
      <p:sp>
        <p:nvSpPr>
          <p:cNvPr id="60" name="Google Shape;60;p14"/>
          <p:cNvSpPr txBox="1"/>
          <p:nvPr>
            <p:ph idx="1" type="subTitle"/>
          </p:nvPr>
        </p:nvSpPr>
        <p:spPr>
          <a:xfrm>
            <a:off x="253950" y="3989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Why slake testing?</a:t>
            </a:r>
            <a:endParaRPr/>
          </a:p>
        </p:txBody>
      </p:sp>
      <p:sp>
        <p:nvSpPr>
          <p:cNvPr id="61" name="Google Shape;61;p14"/>
          <p:cNvSpPr txBox="1"/>
          <p:nvPr/>
        </p:nvSpPr>
        <p:spPr>
          <a:xfrm>
            <a:off x="693025" y="1126150"/>
            <a:ext cx="7875300" cy="2253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lang="en" sz="2400">
                <a:solidFill>
                  <a:schemeClr val="dk1"/>
                </a:solidFill>
              </a:rPr>
              <a:t>The slake test is useful for demonstrating aggregate stability. If large pores within the soil are stable, water will move into the soil sample without causing it to slake, or break apart. Conducting slake tests on various soil samples allows students to compare their stability.</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65" name="Shape 65"/>
        <p:cNvGrpSpPr/>
        <p:nvPr/>
      </p:nvGrpSpPr>
      <p:grpSpPr>
        <a:xfrm>
          <a:off x="0" y="0"/>
          <a:ext cx="0" cy="0"/>
          <a:chOff x="0" y="0"/>
          <a:chExt cx="0" cy="0"/>
        </a:xfrm>
      </p:grpSpPr>
      <p:sp>
        <p:nvSpPr>
          <p:cNvPr id="66" name="Google Shape;66;p15"/>
          <p:cNvSpPr txBox="1"/>
          <p:nvPr>
            <p:ph idx="1" type="subTitle"/>
          </p:nvPr>
        </p:nvSpPr>
        <p:spPr>
          <a:xfrm>
            <a:off x="253950" y="3989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Aggregate stability</a:t>
            </a:r>
            <a:endParaRPr/>
          </a:p>
        </p:txBody>
      </p:sp>
      <p:sp>
        <p:nvSpPr>
          <p:cNvPr id="67" name="Google Shape;67;p15"/>
          <p:cNvSpPr txBox="1"/>
          <p:nvPr/>
        </p:nvSpPr>
        <p:spPr>
          <a:xfrm>
            <a:off x="386925" y="1255125"/>
            <a:ext cx="8387700" cy="34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None/>
            </a:pPr>
            <a:r>
              <a:rPr lang="en" sz="2400">
                <a:solidFill>
                  <a:schemeClr val="dk1"/>
                </a:solidFill>
              </a:rPr>
              <a:t>Aggregate stability is an important indicator of soil health and is useful for evaluating the impact of various soil management practices. Importantly, aggregate stability influences how well water is able to infiltrate, how the soil reacts to disturbances like heavy rainfall, and plant health, and nutrient cycling </a:t>
            </a:r>
            <a:endParaRPr sz="24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DAF8"/>
        </a:solidFill>
      </p:bgPr>
    </p:bg>
    <p:spTree>
      <p:nvGrpSpPr>
        <p:cNvPr id="71" name="Shape 71"/>
        <p:cNvGrpSpPr/>
        <p:nvPr/>
      </p:nvGrpSpPr>
      <p:grpSpPr>
        <a:xfrm>
          <a:off x="0" y="0"/>
          <a:ext cx="0" cy="0"/>
          <a:chOff x="0" y="0"/>
          <a:chExt cx="0" cy="0"/>
        </a:xfrm>
      </p:grpSpPr>
      <p:sp>
        <p:nvSpPr>
          <p:cNvPr id="72" name="Google Shape;72;p16"/>
          <p:cNvSpPr txBox="1"/>
          <p:nvPr>
            <p:ph idx="1" type="subTitle"/>
          </p:nvPr>
        </p:nvSpPr>
        <p:spPr>
          <a:xfrm>
            <a:off x="253950" y="3989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Slake Testing: Materials</a:t>
            </a:r>
            <a:endParaRPr/>
          </a:p>
        </p:txBody>
      </p:sp>
      <p:sp>
        <p:nvSpPr>
          <p:cNvPr id="73" name="Google Shape;73;p16"/>
          <p:cNvSpPr txBox="1"/>
          <p:nvPr/>
        </p:nvSpPr>
        <p:spPr>
          <a:xfrm>
            <a:off x="386925" y="1255125"/>
            <a:ext cx="8387700" cy="34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sz="2400">
                <a:solidFill>
                  <a:schemeClr val="dk2"/>
                </a:solidFill>
              </a:rPr>
              <a:t>Large, wide-mouthed glass jar</a:t>
            </a:r>
            <a:endParaRPr sz="2400">
              <a:solidFill>
                <a:schemeClr val="dk2"/>
              </a:solidFill>
            </a:endParaRPr>
          </a:p>
          <a:p>
            <a:pPr indent="0" lvl="0" marL="0" rtl="0" algn="l">
              <a:lnSpc>
                <a:spcPct val="115000"/>
              </a:lnSpc>
              <a:spcBef>
                <a:spcPts val="1200"/>
              </a:spcBef>
              <a:spcAft>
                <a:spcPts val="0"/>
              </a:spcAft>
              <a:buNone/>
            </a:pPr>
            <a:r>
              <a:rPr lang="en" sz="2400">
                <a:solidFill>
                  <a:schemeClr val="dk2"/>
                </a:solidFill>
              </a:rPr>
              <a:t>Wire mesh</a:t>
            </a:r>
            <a:endParaRPr sz="2400">
              <a:solidFill>
                <a:schemeClr val="dk2"/>
              </a:solidFill>
            </a:endParaRPr>
          </a:p>
          <a:p>
            <a:pPr indent="0" lvl="0" marL="0" rtl="0" algn="l">
              <a:lnSpc>
                <a:spcPct val="115000"/>
              </a:lnSpc>
              <a:spcBef>
                <a:spcPts val="1200"/>
              </a:spcBef>
              <a:spcAft>
                <a:spcPts val="0"/>
              </a:spcAft>
              <a:buNone/>
            </a:pPr>
            <a:r>
              <a:rPr lang="en" sz="2400">
                <a:solidFill>
                  <a:schemeClr val="dk2"/>
                </a:solidFill>
              </a:rPr>
              <a:t>Water</a:t>
            </a:r>
            <a:endParaRPr sz="2400">
              <a:solidFill>
                <a:schemeClr val="dk2"/>
              </a:solidFill>
            </a:endParaRPr>
          </a:p>
          <a:p>
            <a:pPr indent="0" lvl="0" marL="0" rtl="0" algn="l">
              <a:lnSpc>
                <a:spcPct val="115000"/>
              </a:lnSpc>
              <a:spcBef>
                <a:spcPts val="1200"/>
              </a:spcBef>
              <a:spcAft>
                <a:spcPts val="1200"/>
              </a:spcAft>
              <a:buNone/>
            </a:pPr>
            <a:r>
              <a:rPr lang="en" sz="2400">
                <a:solidFill>
                  <a:schemeClr val="dk2"/>
                </a:solidFill>
              </a:rPr>
              <a:t>Soil samples</a:t>
            </a:r>
            <a:endParaRPr sz="24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