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Raleway"/>
      <p:regular r:id="rId13"/>
      <p:bold r:id="rId14"/>
      <p:italic r:id="rId15"/>
      <p:boldItalic r:id="rId16"/>
    </p:embeddedFont>
    <p:embeddedFont>
      <p:font typeface="Roboto"/>
      <p:regular r:id="rId17"/>
      <p:bold r:id="rId18"/>
      <p:italic r:id="rId19"/>
      <p:boldItalic r:id="rId20"/>
    </p:embeddedFont>
    <p:embeddedFont>
      <p:font typeface="Lato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boldItalic.fntdata"/><Relationship Id="rId11" Type="http://schemas.openxmlformats.org/officeDocument/2006/relationships/slide" Target="slides/slide6.xml"/><Relationship Id="rId22" Type="http://schemas.openxmlformats.org/officeDocument/2006/relationships/font" Target="fonts/Lato-bold.fntdata"/><Relationship Id="rId10" Type="http://schemas.openxmlformats.org/officeDocument/2006/relationships/slide" Target="slides/slide5.xml"/><Relationship Id="rId21" Type="http://schemas.openxmlformats.org/officeDocument/2006/relationships/font" Target="fonts/Lato-regular.fntdata"/><Relationship Id="rId13" Type="http://schemas.openxmlformats.org/officeDocument/2006/relationships/font" Target="fonts/Raleway-regular.fntdata"/><Relationship Id="rId24" Type="http://schemas.openxmlformats.org/officeDocument/2006/relationships/font" Target="fonts/Lato-boldItalic.fntdata"/><Relationship Id="rId12" Type="http://schemas.openxmlformats.org/officeDocument/2006/relationships/slide" Target="slides/slide7.xml"/><Relationship Id="rId23" Type="http://schemas.openxmlformats.org/officeDocument/2006/relationships/font" Target="fonts/Lato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aleway-italic.fntdata"/><Relationship Id="rId14" Type="http://schemas.openxmlformats.org/officeDocument/2006/relationships/font" Target="fonts/Raleway-bold.fntdata"/><Relationship Id="rId17" Type="http://schemas.openxmlformats.org/officeDocument/2006/relationships/font" Target="fonts/Roboto-regular.fntdata"/><Relationship Id="rId16" Type="http://schemas.openxmlformats.org/officeDocument/2006/relationships/font" Target="fonts/Raleway-bold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italic.fntdata"/><Relationship Id="rId6" Type="http://schemas.openxmlformats.org/officeDocument/2006/relationships/slide" Target="slides/slide1.xml"/><Relationship Id="rId18" Type="http://schemas.openxmlformats.org/officeDocument/2006/relationships/font" Target="fonts/Roboto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4" name="Google Shape;8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**The teacher may expand or narrow these questions based on students’ ability levels and the scope of the investigation the teacher wishes. The teacher may also wish to use a variety of plant leaves for the investigation.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6" name="Google Shape;9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2" name="Google Shape;10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**The teacher may guide students to a research questions such as “What is the impact of increased carbon dioxide on photosynthesis?” or “What is the impact of varying light intensities on photosynthesis?”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8" name="Google Shape;10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4" name="Google Shape;11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0" name="Google Shape;12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9" name="Google Shape;19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0" name="Google Shape;20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" name="Google Shape;22;p3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oogle Shape;26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7" name="Google Shape;27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8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9" name="Google Shape;29;p4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i="0" sz="28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i="0" sz="28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i="0" sz="28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i="0" sz="28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i="0" sz="28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i="0" sz="28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i="0" sz="28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i="0" sz="28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i="0" sz="28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b="0" i="0" sz="13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"/>
              <a:t>Photosynthesis Lab Planning</a:t>
            </a:r>
            <a:endParaRPr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Background research	</a:t>
            </a:r>
            <a:endParaRPr/>
          </a:p>
        </p:txBody>
      </p:sp>
      <p:sp>
        <p:nvSpPr>
          <p:cNvPr id="93" name="Google Shape;93;p14"/>
          <p:cNvSpPr txBox="1"/>
          <p:nvPr>
            <p:ph idx="1" type="body"/>
          </p:nvPr>
        </p:nvSpPr>
        <p:spPr>
          <a:xfrm>
            <a:off x="729450" y="1953425"/>
            <a:ext cx="59313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lang="en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Using academic sources, research the following.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lphaLcPeriod"/>
            </a:pPr>
            <a:r>
              <a:rPr lang="en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the organism you are studying.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romanLcPeriod"/>
            </a:pPr>
            <a:r>
              <a:rPr lang="en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Spinach (</a:t>
            </a:r>
            <a:r>
              <a:rPr i="1" lang="en" sz="1500">
                <a:solidFill>
                  <a:srgbClr val="040C28"/>
                </a:solidFill>
                <a:highlight>
                  <a:srgbClr val="D3E3FD"/>
                </a:highlight>
                <a:latin typeface="Roboto"/>
                <a:ea typeface="Roboto"/>
                <a:cs typeface="Roboto"/>
                <a:sym typeface="Roboto"/>
              </a:rPr>
              <a:t>Spinacia oleracea</a:t>
            </a:r>
            <a:r>
              <a:rPr lang="en" sz="1500">
                <a:solidFill>
                  <a:srgbClr val="040C28"/>
                </a:solidFill>
                <a:highlight>
                  <a:srgbClr val="D3E3FD"/>
                </a:highlight>
                <a:latin typeface="Roboto"/>
                <a:ea typeface="Roboto"/>
                <a:cs typeface="Roboto"/>
                <a:sym typeface="Roboto"/>
              </a:rPr>
              <a:t>)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lphaLcPeriod"/>
            </a:pPr>
            <a:r>
              <a:rPr lang="en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process does this organism use to obtain food?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lphaLcPeriod"/>
            </a:pPr>
            <a:r>
              <a:rPr lang="en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impact do added reactants have on this process?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lphaLcPeriod"/>
            </a:pPr>
            <a:r>
              <a:rPr lang="en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impact do changes in light energy have on this process?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Sources</a:t>
            </a:r>
            <a:endParaRPr/>
          </a:p>
        </p:txBody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729450" y="2031850"/>
            <a:ext cx="76887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2. Cite, in MLA format, the references you used for question one. 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t/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Example MLA source: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" sz="14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Hofeld, Jennifer Ferguson. "Using Modeling to Develop a Deep Understanding of Photosynthesis &amp; Cellular Respiration as Chemical Processes." </a:t>
            </a:r>
            <a:r>
              <a:rPr i="1" lang="en" sz="14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The American Biology Teacher</a:t>
            </a:r>
            <a:r>
              <a:rPr lang="en" sz="14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83, 6, 2021, pp. 382-386.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1313" lvl="0" marL="341313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Author Last Name, First Name. “Title of Article.” </a:t>
            </a:r>
            <a:r>
              <a:rPr i="1" lang="en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 of Journal </a:t>
            </a:r>
            <a:r>
              <a:rPr lang="en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Volume, Number, Date, Page Number.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t/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If you are unsure of how to cite a source, Purdue OWL (online writing lab) is an excellent resource.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Question	</a:t>
            </a:r>
            <a:endParaRPr/>
          </a:p>
        </p:txBody>
      </p:sp>
      <p:sp>
        <p:nvSpPr>
          <p:cNvPr id="105" name="Google Shape;105;p16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" sz="140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en" sz="1400"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is the research question you plan to investigate?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300"/>
              <a:buNone/>
            </a:pPr>
            <a:r>
              <a:rPr lang="en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4. What observations or information led you to your research question?  </a:t>
            </a:r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Study variables</a:t>
            </a:r>
            <a:endParaRPr/>
          </a:p>
        </p:txBody>
      </p:sp>
      <p:sp>
        <p:nvSpPr>
          <p:cNvPr id="111" name="Google Shape;111;p17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5. What is your independent variable?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●"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independent variable is the manipulated variable, what you will change among your study groups.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t/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6. What is your dependent variable?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●"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dependent variable is the responding variable, what you expect to differ based on the independent variable.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●"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is what you will measure or count.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●"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may have more than one dependent variable.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t/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7. What will you hold constant across all groups to ensure a controlled experiment?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t/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Hypothesis</a:t>
            </a:r>
            <a:endParaRPr/>
          </a:p>
        </p:txBody>
      </p:sp>
      <p:sp>
        <p:nvSpPr>
          <p:cNvPr id="117" name="Google Shape;117;p18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" sz="140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8. What is your hypothesis?</a:t>
            </a:r>
            <a:endParaRPr sz="140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Arial"/>
              <a:buChar char="●"/>
            </a:pPr>
            <a:r>
              <a:rPr lang="en" sz="140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Based on what you already know, what do you think will be the answer to your research question?</a:t>
            </a:r>
            <a:endParaRPr sz="140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300"/>
              <a:buNone/>
            </a:pPr>
            <a:r>
              <a:t/>
            </a:r>
            <a:endParaRPr sz="140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" sz="140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9. What are your predictions?</a:t>
            </a:r>
            <a:endParaRPr sz="140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Arial"/>
              <a:buAutoNum type="alphaLcPeriod"/>
            </a:pPr>
            <a:r>
              <a:rPr lang="en" sz="140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If my hypothesis is supported then I predict. . . </a:t>
            </a:r>
            <a:endParaRPr sz="140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Arial"/>
              <a:buAutoNum type="alphaLcPeriod"/>
            </a:pPr>
            <a:r>
              <a:rPr lang="en" sz="140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If my hypothesis is not supported then I predict. . .</a:t>
            </a:r>
            <a:endParaRPr sz="140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t/>
            </a:r>
            <a:endParaRPr sz="140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" sz="140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10.What will be the evidence that supports your hypothesis?</a:t>
            </a:r>
            <a:endParaRPr sz="140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9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Methods</a:t>
            </a:r>
            <a:endParaRPr/>
          </a:p>
        </p:txBody>
      </p:sp>
      <p:sp>
        <p:nvSpPr>
          <p:cNvPr id="123" name="Google Shape;123;p19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" sz="140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11. What are your experimental procedures?</a:t>
            </a:r>
            <a:endParaRPr sz="140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●"/>
            </a:pPr>
            <a:r>
              <a:rPr lang="en" sz="140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Refer to the Leaf Disk Flotation Methods handout to help you answer these questions</a:t>
            </a: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40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Arial"/>
              <a:buAutoNum type="alphaLcPeriod"/>
            </a:pPr>
            <a:r>
              <a:rPr lang="en" sz="140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What is your control group?</a:t>
            </a:r>
            <a:endParaRPr sz="140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Arial"/>
              <a:buAutoNum type="alphaLcPeriod"/>
            </a:pPr>
            <a:r>
              <a:rPr lang="en" sz="140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How will you treat your experimental group(s)?</a:t>
            </a:r>
            <a:endParaRPr sz="140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Arial"/>
              <a:buAutoNum type="alphaLcPeriod"/>
            </a:pPr>
            <a:r>
              <a:rPr lang="en" sz="140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What tools will you use to collect your data?</a:t>
            </a:r>
            <a:endParaRPr sz="140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Arial"/>
              <a:buAutoNum type="alphaLcPeriod"/>
            </a:pPr>
            <a:r>
              <a:rPr lang="en" sz="140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Why will you use those tools to collect your data?</a:t>
            </a:r>
            <a:endParaRPr sz="140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Arial"/>
              <a:buAutoNum type="alphaLcPeriod"/>
            </a:pPr>
            <a:r>
              <a:rPr lang="en" sz="140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How often and for how long will you collect your data?</a:t>
            </a:r>
            <a:endParaRPr sz="140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t/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