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9144000"/>
  <p:notesSz cx="7010400" cy="9296400"/>
  <p:embeddedFontLst>
    <p:embeddedFont>
      <p:font typeface="Century Gothic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CenturyGothic-regular.fntdata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CenturyGothic-italic.fntdata"/><Relationship Id="rId14" Type="http://schemas.openxmlformats.org/officeDocument/2006/relationships/font" Target="fonts/CenturyGothic-bold.fntdata"/><Relationship Id="rId16" Type="http://schemas.openxmlformats.org/officeDocument/2006/relationships/font" Target="fonts/CenturyGothic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:notes"/>
          <p:cNvSpPr/>
          <p:nvPr>
            <p:ph idx="2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/>
          <p:nvPr>
            <p:ph idx="2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6" name="Google Shape;116;p5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5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/>
          <p:nvPr>
            <p:ph idx="2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3" name="Google Shape;123;p4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4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/>
          <p:nvPr>
            <p:ph idx="1" type="body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6:notes"/>
          <p:cNvSpPr/>
          <p:nvPr>
            <p:ph idx="2" type="sldImg"/>
          </p:nvPr>
        </p:nvSpPr>
        <p:spPr>
          <a:xfrm>
            <a:off x="1414463" y="1162050"/>
            <a:ext cx="41814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6d1c06f1b8_0_0:notes"/>
          <p:cNvSpPr/>
          <p:nvPr>
            <p:ph idx="2" type="sldImg"/>
          </p:nvPr>
        </p:nvSpPr>
        <p:spPr>
          <a:xfrm>
            <a:off x="1414463" y="1162050"/>
            <a:ext cx="41814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6d1c06f1b8_0_0:notes"/>
          <p:cNvSpPr txBox="1"/>
          <p:nvPr>
            <p:ph idx="1" type="body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Discuss the reactants (inputs, ingredients) and the products (outputs, results). It takes place IN the chlorophyll, using ENERGY from the sunlight. **Sunlight is not a reactant; it is the energy.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g26d1c06f1b8_0_0:notes"/>
          <p:cNvSpPr txBox="1"/>
          <p:nvPr>
            <p:ph idx="12" type="sldNum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:notes"/>
          <p:cNvSpPr/>
          <p:nvPr>
            <p:ph idx="2" type="sldImg"/>
          </p:nvPr>
        </p:nvSpPr>
        <p:spPr>
          <a:xfrm>
            <a:off x="1414463" y="1162050"/>
            <a:ext cx="41814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5" name="Google Shape;145;p8:notes"/>
          <p:cNvSpPr txBox="1"/>
          <p:nvPr>
            <p:ph idx="1" type="body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8:notes"/>
          <p:cNvSpPr txBox="1"/>
          <p:nvPr>
            <p:ph idx="12" type="sldNum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1:notes"/>
          <p:cNvSpPr/>
          <p:nvPr>
            <p:ph idx="2" type="sldImg"/>
          </p:nvPr>
        </p:nvSpPr>
        <p:spPr>
          <a:xfrm>
            <a:off x="1414463" y="1162050"/>
            <a:ext cx="41814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2" name="Google Shape;152;p11:notes"/>
          <p:cNvSpPr txBox="1"/>
          <p:nvPr>
            <p:ph idx="1" type="body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1:notes"/>
          <p:cNvSpPr txBox="1"/>
          <p:nvPr>
            <p:ph idx="12" type="sldNum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6d1c06f1b8_0_7:notes"/>
          <p:cNvSpPr/>
          <p:nvPr>
            <p:ph idx="2" type="sldImg"/>
          </p:nvPr>
        </p:nvSpPr>
        <p:spPr>
          <a:xfrm>
            <a:off x="1414463" y="1162050"/>
            <a:ext cx="41814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6d1c06f1b8_0_7:notes"/>
          <p:cNvSpPr txBox="1"/>
          <p:nvPr>
            <p:ph idx="1" type="body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g26d1c06f1b8_0_7:notes"/>
          <p:cNvSpPr txBox="1"/>
          <p:nvPr>
            <p:ph idx="12" type="sldNum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2">
              <a:alphaModFix amt="45000"/>
            </a:blip>
            <a:tile algn="tl" flip="xy" tx="-31750" sx="100000" ty="-120650" sy="100000"/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ctr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3794760" y="1274764"/>
            <a:ext cx="1554480" cy="640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algn="t" dir="5400000" dist="635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" name="Google Shape;22;p2"/>
          <p:cNvGrpSpPr/>
          <p:nvPr/>
        </p:nvGrpSpPr>
        <p:grpSpPr>
          <a:xfrm>
            <a:off x="3886200" y="1274765"/>
            <a:ext cx="1371600" cy="548640"/>
            <a:chOff x="5318306" y="1386268"/>
            <a:chExt cx="1567331" cy="645295"/>
          </a:xfrm>
        </p:grpSpPr>
        <p:cxnSp>
          <p:nvCxnSpPr>
            <p:cNvPr id="23" name="Google Shape;23;p2"/>
            <p:cNvCxnSpPr/>
            <p:nvPr/>
          </p:nvCxnSpPr>
          <p:spPr>
            <a:xfrm>
              <a:off x="5318306" y="1386268"/>
              <a:ext cx="0" cy="640080"/>
            </a:xfrm>
            <a:prstGeom prst="straightConnector1">
              <a:avLst/>
            </a:prstGeom>
            <a:solidFill>
              <a:srgbClr val="FEFEFE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6885637" y="1386268"/>
              <a:ext cx="0" cy="640080"/>
            </a:xfrm>
            <a:prstGeom prst="straightConnector1">
              <a:avLst/>
            </a:prstGeom>
            <a:solidFill>
              <a:srgbClr val="FEFEFE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5318306" y="2031563"/>
              <a:ext cx="1567331" cy="0"/>
            </a:xfrm>
            <a:prstGeom prst="straightConnector1">
              <a:avLst/>
            </a:prstGeom>
            <a:solidFill>
              <a:srgbClr val="FEFEFE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6" name="Google Shape;26;p2"/>
          <p:cNvSpPr txBox="1"/>
          <p:nvPr>
            <p:ph type="ctrTitle"/>
          </p:nvPr>
        </p:nvSpPr>
        <p:spPr>
          <a:xfrm>
            <a:off x="1171281" y="2091263"/>
            <a:ext cx="6801440" cy="25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200"/>
              <a:buFont typeface="Century Gothic"/>
              <a:buNone/>
              <a:defRPr b="0" i="0" sz="62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"/>
          <p:cNvSpPr txBox="1"/>
          <p:nvPr>
            <p:ph idx="1" type="subTitle"/>
          </p:nvPr>
        </p:nvSpPr>
        <p:spPr>
          <a:xfrm>
            <a:off x="1171575" y="4682062"/>
            <a:ext cx="6803136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28" name="Google Shape;28;p2"/>
          <p:cNvSpPr txBox="1"/>
          <p:nvPr>
            <p:ph idx="10" type="dt"/>
          </p:nvPr>
        </p:nvSpPr>
        <p:spPr>
          <a:xfrm>
            <a:off x="3931920" y="1334222"/>
            <a:ext cx="128016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"/>
          <p:cNvSpPr txBox="1"/>
          <p:nvPr>
            <p:ph idx="11" type="ftr"/>
          </p:nvPr>
        </p:nvSpPr>
        <p:spPr>
          <a:xfrm>
            <a:off x="1104936" y="5211060"/>
            <a:ext cx="4429125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"/>
          <p:cNvSpPr txBox="1"/>
          <p:nvPr>
            <p:ph idx="12" type="sldNum"/>
          </p:nvPr>
        </p:nvSpPr>
        <p:spPr>
          <a:xfrm>
            <a:off x="6455190" y="5212080"/>
            <a:ext cx="1583911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1"/>
          <p:cNvSpPr txBox="1"/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1"/>
          <p:cNvSpPr txBox="1"/>
          <p:nvPr>
            <p:ph idx="1" type="body"/>
          </p:nvPr>
        </p:nvSpPr>
        <p:spPr>
          <a:xfrm rot="5400000">
            <a:off x="2606040" y="228600"/>
            <a:ext cx="3931920" cy="7680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p11"/>
          <p:cNvSpPr txBox="1"/>
          <p:nvPr>
            <p:ph idx="10" type="dt"/>
          </p:nvPr>
        </p:nvSpPr>
        <p:spPr>
          <a:xfrm>
            <a:off x="307338" y="6265818"/>
            <a:ext cx="2057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1"/>
          <p:cNvSpPr txBox="1"/>
          <p:nvPr>
            <p:ph idx="11" type="ftr"/>
          </p:nvPr>
        </p:nvSpPr>
        <p:spPr>
          <a:xfrm>
            <a:off x="2596896" y="6265818"/>
            <a:ext cx="3950208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1"/>
          <p:cNvSpPr txBox="1"/>
          <p:nvPr>
            <p:ph idx="12" type="sldNum"/>
          </p:nvPr>
        </p:nvSpPr>
        <p:spPr>
          <a:xfrm>
            <a:off x="7743555" y="6265818"/>
            <a:ext cx="109728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2"/>
          <p:cNvSpPr txBox="1"/>
          <p:nvPr>
            <p:ph type="title"/>
          </p:nvPr>
        </p:nvSpPr>
        <p:spPr>
          <a:xfrm rot="5400000">
            <a:off x="5000625" y="2505075"/>
            <a:ext cx="5257800" cy="1771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2"/>
          <p:cNvSpPr txBox="1"/>
          <p:nvPr>
            <p:ph idx="1" type="body"/>
          </p:nvPr>
        </p:nvSpPr>
        <p:spPr>
          <a:xfrm rot="5400000">
            <a:off x="1028700" y="361950"/>
            <a:ext cx="5257800" cy="60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12"/>
          <p:cNvSpPr txBox="1"/>
          <p:nvPr>
            <p:ph idx="10" type="dt"/>
          </p:nvPr>
        </p:nvSpPr>
        <p:spPr>
          <a:xfrm>
            <a:off x="307338" y="6265818"/>
            <a:ext cx="2057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2"/>
          <p:cNvSpPr txBox="1"/>
          <p:nvPr>
            <p:ph idx="11" type="ftr"/>
          </p:nvPr>
        </p:nvSpPr>
        <p:spPr>
          <a:xfrm>
            <a:off x="2596896" y="6265818"/>
            <a:ext cx="3950208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2"/>
          <p:cNvSpPr txBox="1"/>
          <p:nvPr>
            <p:ph idx="12" type="sldNum"/>
          </p:nvPr>
        </p:nvSpPr>
        <p:spPr>
          <a:xfrm>
            <a:off x="7743555" y="6265818"/>
            <a:ext cx="109728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"/>
          <p:cNvSpPr txBox="1"/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"/>
          <p:cNvSpPr txBox="1"/>
          <p:nvPr>
            <p:ph idx="1" type="body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37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600"/>
              <a:buChar char="•"/>
              <a:defRPr sz="2600"/>
            </a:lvl1pPr>
            <a:lvl2pPr indent="-3810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55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429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3"/>
          <p:cNvSpPr txBox="1"/>
          <p:nvPr>
            <p:ph idx="10" type="dt"/>
          </p:nvPr>
        </p:nvSpPr>
        <p:spPr>
          <a:xfrm>
            <a:off x="307338" y="6265818"/>
            <a:ext cx="2057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"/>
          <p:cNvSpPr txBox="1"/>
          <p:nvPr>
            <p:ph idx="11" type="ftr"/>
          </p:nvPr>
        </p:nvSpPr>
        <p:spPr>
          <a:xfrm>
            <a:off x="2596896" y="6265818"/>
            <a:ext cx="3950208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"/>
          <p:cNvSpPr txBox="1"/>
          <p:nvPr>
            <p:ph idx="12" type="sldNum"/>
          </p:nvPr>
        </p:nvSpPr>
        <p:spPr>
          <a:xfrm>
            <a:off x="7743555" y="6265818"/>
            <a:ext cx="109728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 txBox="1"/>
          <p:nvPr>
            <p:ph idx="10" type="dt"/>
          </p:nvPr>
        </p:nvSpPr>
        <p:spPr>
          <a:xfrm>
            <a:off x="307338" y="6265818"/>
            <a:ext cx="2057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"/>
          <p:cNvSpPr txBox="1"/>
          <p:nvPr>
            <p:ph idx="11" type="ftr"/>
          </p:nvPr>
        </p:nvSpPr>
        <p:spPr>
          <a:xfrm>
            <a:off x="2596896" y="6265818"/>
            <a:ext cx="3950208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4"/>
          <p:cNvSpPr txBox="1"/>
          <p:nvPr>
            <p:ph idx="12" type="sldNum"/>
          </p:nvPr>
        </p:nvSpPr>
        <p:spPr>
          <a:xfrm>
            <a:off x="7743555" y="6265818"/>
            <a:ext cx="109728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2">
              <a:alphaModFix amt="40000"/>
            </a:blip>
            <a:tile algn="tl" flip="xy" tx="-31750" sx="100000" ty="-120650" sy="100000"/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5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ctr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5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5"/>
          <p:cNvSpPr/>
          <p:nvPr/>
        </p:nvSpPr>
        <p:spPr>
          <a:xfrm>
            <a:off x="3794760" y="1274764"/>
            <a:ext cx="1554480" cy="640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algn="t" dir="5400000" dist="635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6" name="Google Shape;46;p5"/>
          <p:cNvGrpSpPr/>
          <p:nvPr/>
        </p:nvGrpSpPr>
        <p:grpSpPr>
          <a:xfrm>
            <a:off x="3886200" y="1274765"/>
            <a:ext cx="1371600" cy="548640"/>
            <a:chOff x="5318306" y="1386268"/>
            <a:chExt cx="1567331" cy="645295"/>
          </a:xfrm>
        </p:grpSpPr>
        <p:cxnSp>
          <p:nvCxnSpPr>
            <p:cNvPr id="47" name="Google Shape;47;p5"/>
            <p:cNvCxnSpPr/>
            <p:nvPr/>
          </p:nvCxnSpPr>
          <p:spPr>
            <a:xfrm>
              <a:off x="5318306" y="1386268"/>
              <a:ext cx="0" cy="640080"/>
            </a:xfrm>
            <a:prstGeom prst="straightConnector1">
              <a:avLst/>
            </a:prstGeom>
            <a:solidFill>
              <a:srgbClr val="FEFEFE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8" name="Google Shape;48;p5"/>
            <p:cNvCxnSpPr/>
            <p:nvPr/>
          </p:nvCxnSpPr>
          <p:spPr>
            <a:xfrm>
              <a:off x="6885637" y="1386268"/>
              <a:ext cx="0" cy="640080"/>
            </a:xfrm>
            <a:prstGeom prst="straightConnector1">
              <a:avLst/>
            </a:prstGeom>
            <a:solidFill>
              <a:srgbClr val="FEFEFE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9" name="Google Shape;49;p5"/>
            <p:cNvCxnSpPr/>
            <p:nvPr/>
          </p:nvCxnSpPr>
          <p:spPr>
            <a:xfrm>
              <a:off x="5318306" y="2031563"/>
              <a:ext cx="1567331" cy="0"/>
            </a:xfrm>
            <a:prstGeom prst="straightConnector1">
              <a:avLst/>
            </a:prstGeom>
            <a:solidFill>
              <a:srgbClr val="FEFEFE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50" name="Google Shape;50;p5"/>
          <p:cNvSpPr txBox="1"/>
          <p:nvPr>
            <p:ph type="title"/>
          </p:nvPr>
        </p:nvSpPr>
        <p:spPr>
          <a:xfrm>
            <a:off x="1172717" y="2094309"/>
            <a:ext cx="6803136" cy="25877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200"/>
              <a:buFont typeface="Century Gothic"/>
              <a:buNone/>
              <a:defRPr b="0" i="0" sz="6200" u="none" cap="none" strike="noStrike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5"/>
          <p:cNvSpPr txBox="1"/>
          <p:nvPr>
            <p:ph idx="1" type="body"/>
          </p:nvPr>
        </p:nvSpPr>
        <p:spPr>
          <a:xfrm>
            <a:off x="1172718" y="4682062"/>
            <a:ext cx="6803136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2" name="Google Shape;52;p5"/>
          <p:cNvSpPr txBox="1"/>
          <p:nvPr>
            <p:ph idx="10" type="dt"/>
          </p:nvPr>
        </p:nvSpPr>
        <p:spPr>
          <a:xfrm>
            <a:off x="3931920" y="1332914"/>
            <a:ext cx="128016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5"/>
          <p:cNvSpPr txBox="1"/>
          <p:nvPr>
            <p:ph idx="11" type="ftr"/>
          </p:nvPr>
        </p:nvSpPr>
        <p:spPr>
          <a:xfrm>
            <a:off x="1104679" y="5211060"/>
            <a:ext cx="4430268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12" type="sldNum"/>
          </p:nvPr>
        </p:nvSpPr>
        <p:spPr>
          <a:xfrm>
            <a:off x="6453378" y="5211060"/>
            <a:ext cx="1584198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"/>
          <p:cNvSpPr txBox="1"/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6"/>
          <p:cNvSpPr txBox="1"/>
          <p:nvPr>
            <p:ph idx="1" type="body"/>
          </p:nvPr>
        </p:nvSpPr>
        <p:spPr>
          <a:xfrm>
            <a:off x="731520" y="2103120"/>
            <a:ext cx="3657600" cy="3931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30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2pPr>
            <a:lvl3pPr indent="-3175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9pPr>
          </a:lstStyle>
          <a:p/>
        </p:txBody>
      </p:sp>
      <p:sp>
        <p:nvSpPr>
          <p:cNvPr id="58" name="Google Shape;58;p6"/>
          <p:cNvSpPr txBox="1"/>
          <p:nvPr>
            <p:ph idx="2" type="body"/>
          </p:nvPr>
        </p:nvSpPr>
        <p:spPr>
          <a:xfrm>
            <a:off x="4754880" y="2103120"/>
            <a:ext cx="3657600" cy="3931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30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2pPr>
            <a:lvl3pPr indent="-3175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9pPr>
          </a:lstStyle>
          <a:p/>
        </p:txBody>
      </p:sp>
      <p:sp>
        <p:nvSpPr>
          <p:cNvPr id="59" name="Google Shape;59;p6"/>
          <p:cNvSpPr txBox="1"/>
          <p:nvPr>
            <p:ph idx="10" type="dt"/>
          </p:nvPr>
        </p:nvSpPr>
        <p:spPr>
          <a:xfrm>
            <a:off x="307338" y="6265818"/>
            <a:ext cx="2057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6"/>
          <p:cNvSpPr txBox="1"/>
          <p:nvPr>
            <p:ph idx="11" type="ftr"/>
          </p:nvPr>
        </p:nvSpPr>
        <p:spPr>
          <a:xfrm>
            <a:off x="2596896" y="6265818"/>
            <a:ext cx="3950208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7743555" y="6265818"/>
            <a:ext cx="109728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"/>
          <p:cNvSpPr txBox="1"/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7"/>
          <p:cNvSpPr txBox="1"/>
          <p:nvPr>
            <p:ph idx="1" type="body"/>
          </p:nvPr>
        </p:nvSpPr>
        <p:spPr>
          <a:xfrm>
            <a:off x="731520" y="2074334"/>
            <a:ext cx="365760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sz="19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 b="1" sz="19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65" name="Google Shape;65;p7"/>
          <p:cNvSpPr txBox="1"/>
          <p:nvPr>
            <p:ph idx="2" type="body"/>
          </p:nvPr>
        </p:nvSpPr>
        <p:spPr>
          <a:xfrm>
            <a:off x="731520" y="2755898"/>
            <a:ext cx="36576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30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2pPr>
            <a:lvl3pPr indent="-3175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9pPr>
          </a:lstStyle>
          <a:p/>
        </p:txBody>
      </p:sp>
      <p:sp>
        <p:nvSpPr>
          <p:cNvPr id="66" name="Google Shape;66;p7"/>
          <p:cNvSpPr txBox="1"/>
          <p:nvPr>
            <p:ph idx="3" type="body"/>
          </p:nvPr>
        </p:nvSpPr>
        <p:spPr>
          <a:xfrm>
            <a:off x="4754880" y="2074334"/>
            <a:ext cx="365760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sz="19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 b="1" sz="19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67" name="Google Shape;67;p7"/>
          <p:cNvSpPr txBox="1"/>
          <p:nvPr>
            <p:ph idx="4" type="body"/>
          </p:nvPr>
        </p:nvSpPr>
        <p:spPr>
          <a:xfrm>
            <a:off x="4754880" y="2756581"/>
            <a:ext cx="36576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30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2pPr>
            <a:lvl3pPr indent="-3175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9pPr>
          </a:lstStyle>
          <a:p/>
        </p:txBody>
      </p:sp>
      <p:sp>
        <p:nvSpPr>
          <p:cNvPr id="68" name="Google Shape;68;p7"/>
          <p:cNvSpPr txBox="1"/>
          <p:nvPr>
            <p:ph idx="10" type="dt"/>
          </p:nvPr>
        </p:nvSpPr>
        <p:spPr>
          <a:xfrm>
            <a:off x="307338" y="6265818"/>
            <a:ext cx="2057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7"/>
          <p:cNvSpPr txBox="1"/>
          <p:nvPr>
            <p:ph idx="11" type="ftr"/>
          </p:nvPr>
        </p:nvSpPr>
        <p:spPr>
          <a:xfrm>
            <a:off x="2596896" y="6265818"/>
            <a:ext cx="3950208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7"/>
          <p:cNvSpPr txBox="1"/>
          <p:nvPr>
            <p:ph idx="12" type="sldNum"/>
          </p:nvPr>
        </p:nvSpPr>
        <p:spPr>
          <a:xfrm>
            <a:off x="7743555" y="6265818"/>
            <a:ext cx="109728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8"/>
          <p:cNvSpPr txBox="1"/>
          <p:nvPr>
            <p:ph idx="10" type="dt"/>
          </p:nvPr>
        </p:nvSpPr>
        <p:spPr>
          <a:xfrm>
            <a:off x="307338" y="6265818"/>
            <a:ext cx="2057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8"/>
          <p:cNvSpPr txBox="1"/>
          <p:nvPr>
            <p:ph idx="11" type="ftr"/>
          </p:nvPr>
        </p:nvSpPr>
        <p:spPr>
          <a:xfrm>
            <a:off x="2596896" y="6265818"/>
            <a:ext cx="3950208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8"/>
          <p:cNvSpPr txBox="1"/>
          <p:nvPr>
            <p:ph idx="12" type="sldNum"/>
          </p:nvPr>
        </p:nvSpPr>
        <p:spPr>
          <a:xfrm>
            <a:off x="7743555" y="6265818"/>
            <a:ext cx="109728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9"/>
          <p:cNvSpPr/>
          <p:nvPr/>
        </p:nvSpPr>
        <p:spPr>
          <a:xfrm>
            <a:off x="307336" y="292608"/>
            <a:ext cx="6163056" cy="627278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9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noFill/>
          <a:ln cap="flat" cmpd="sng" w="9525">
            <a:solidFill>
              <a:srgbClr val="FEFEF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9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9"/>
          <p:cNvSpPr txBox="1"/>
          <p:nvPr>
            <p:ph type="title"/>
          </p:nvPr>
        </p:nvSpPr>
        <p:spPr>
          <a:xfrm>
            <a:off x="6972300" y="607392"/>
            <a:ext cx="1823085" cy="16459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  <a:defRPr b="0" sz="240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9"/>
          <p:cNvSpPr txBox="1"/>
          <p:nvPr>
            <p:ph idx="1" type="body"/>
          </p:nvPr>
        </p:nvSpPr>
        <p:spPr>
          <a:xfrm>
            <a:off x="668976" y="907143"/>
            <a:ext cx="5428856" cy="5043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30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2pPr>
            <a:lvl3pPr indent="-3175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9pPr>
          </a:lstStyle>
          <a:p/>
        </p:txBody>
      </p:sp>
      <p:sp>
        <p:nvSpPr>
          <p:cNvPr id="82" name="Google Shape;82;p9"/>
          <p:cNvSpPr txBox="1"/>
          <p:nvPr>
            <p:ph idx="2" type="body"/>
          </p:nvPr>
        </p:nvSpPr>
        <p:spPr>
          <a:xfrm>
            <a:off x="6972300" y="2286000"/>
            <a:ext cx="1823085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300"/>
              <a:buNone/>
              <a:defRPr sz="13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3" name="Google Shape;83;p9"/>
          <p:cNvSpPr txBox="1"/>
          <p:nvPr>
            <p:ph idx="10" type="dt"/>
          </p:nvPr>
        </p:nvSpPr>
        <p:spPr>
          <a:xfrm>
            <a:off x="307338" y="6265818"/>
            <a:ext cx="2057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9"/>
          <p:cNvSpPr txBox="1"/>
          <p:nvPr>
            <p:ph idx="11" type="ftr"/>
          </p:nvPr>
        </p:nvSpPr>
        <p:spPr>
          <a:xfrm>
            <a:off x="2505454" y="6265818"/>
            <a:ext cx="3950208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9"/>
          <p:cNvSpPr txBox="1"/>
          <p:nvPr>
            <p:ph idx="12" type="sldNum"/>
          </p:nvPr>
        </p:nvSpPr>
        <p:spPr>
          <a:xfrm>
            <a:off x="7795258" y="6310086"/>
            <a:ext cx="109728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6" name="Google Shape;86;p9"/>
          <p:cNvSpPr/>
          <p:nvPr/>
        </p:nvSpPr>
        <p:spPr>
          <a:xfrm>
            <a:off x="6884162" y="292608"/>
            <a:ext cx="1956816" cy="6272784"/>
          </a:xfrm>
          <a:prstGeom prst="rect">
            <a:avLst/>
          </a:prstGeom>
          <a:noFill/>
          <a:ln cap="sq" cmpd="sng" w="9525">
            <a:solidFill>
              <a:srgbClr val="FEFEF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0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0"/>
          <p:cNvSpPr/>
          <p:nvPr/>
        </p:nvSpPr>
        <p:spPr>
          <a:xfrm>
            <a:off x="6884162" y="292608"/>
            <a:ext cx="1956816" cy="627278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0"/>
          <p:cNvSpPr txBox="1"/>
          <p:nvPr>
            <p:ph type="title"/>
          </p:nvPr>
        </p:nvSpPr>
        <p:spPr>
          <a:xfrm>
            <a:off x="6972300" y="603504"/>
            <a:ext cx="1824228" cy="16459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  <a:defRPr b="0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0"/>
          <p:cNvSpPr/>
          <p:nvPr>
            <p:ph idx="2" type="pic"/>
          </p:nvPr>
        </p:nvSpPr>
        <p:spPr>
          <a:xfrm>
            <a:off x="171449" y="173736"/>
            <a:ext cx="6398514" cy="6510528"/>
          </a:xfrm>
          <a:prstGeom prst="rect">
            <a:avLst/>
          </a:prstGeom>
          <a:solidFill>
            <a:srgbClr val="7F7F7F"/>
          </a:solidFill>
          <a:ln>
            <a:noFill/>
          </a:ln>
        </p:spPr>
      </p:sp>
      <p:sp>
        <p:nvSpPr>
          <p:cNvPr id="92" name="Google Shape;92;p10"/>
          <p:cNvSpPr txBox="1"/>
          <p:nvPr>
            <p:ph idx="1" type="body"/>
          </p:nvPr>
        </p:nvSpPr>
        <p:spPr>
          <a:xfrm>
            <a:off x="6972300" y="2286000"/>
            <a:ext cx="1824228" cy="35021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300"/>
              <a:buNone/>
              <a:defRPr sz="13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93" name="Google Shape;93;p10"/>
          <p:cNvSpPr txBox="1"/>
          <p:nvPr>
            <p:ph idx="10" type="dt"/>
          </p:nvPr>
        </p:nvSpPr>
        <p:spPr>
          <a:xfrm>
            <a:off x="307338" y="6265818"/>
            <a:ext cx="2057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0"/>
          <p:cNvSpPr txBox="1"/>
          <p:nvPr>
            <p:ph idx="11" type="ftr"/>
          </p:nvPr>
        </p:nvSpPr>
        <p:spPr>
          <a:xfrm>
            <a:off x="2596896" y="6265818"/>
            <a:ext cx="3950208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0"/>
          <p:cNvSpPr txBox="1"/>
          <p:nvPr>
            <p:ph idx="12" type="sldNum"/>
          </p:nvPr>
        </p:nvSpPr>
        <p:spPr>
          <a:xfrm>
            <a:off x="7797546" y="6309360"/>
            <a:ext cx="109728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1"/>
          <p:cNvSpPr/>
          <p:nvPr/>
        </p:nvSpPr>
        <p:spPr>
          <a:xfrm>
            <a:off x="292608" y="292608"/>
            <a:ext cx="8558784" cy="627278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1"/>
          <p:cNvSpPr txBox="1"/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  <a:defRPr b="0" i="0" sz="4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1"/>
          <p:cNvSpPr txBox="1"/>
          <p:nvPr>
            <p:ph idx="1" type="body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3700" lvl="0" marL="4572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EEEAE2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0" type="dt"/>
          </p:nvPr>
        </p:nvSpPr>
        <p:spPr>
          <a:xfrm>
            <a:off x="307338" y="6265818"/>
            <a:ext cx="2057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1" type="ftr"/>
          </p:nvPr>
        </p:nvSpPr>
        <p:spPr>
          <a:xfrm>
            <a:off x="2596896" y="6265818"/>
            <a:ext cx="3950208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2" type="sldNum"/>
          </p:nvPr>
        </p:nvSpPr>
        <p:spPr>
          <a:xfrm>
            <a:off x="7743555" y="6265818"/>
            <a:ext cx="109728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ed.ted.com/lessons/the-simple-but-fascinating-story-of-photosynthesis-and-food-amanda-ooten#watch" TargetMode="External"/><Relationship Id="rId4" Type="http://schemas.openxmlformats.org/officeDocument/2006/relationships/image" Target="../media/image4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youtube.com/watch?v=dO2xx-aeZ4w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3"/>
          <p:cNvSpPr txBox="1"/>
          <p:nvPr>
            <p:ph type="ctrTitle"/>
          </p:nvPr>
        </p:nvSpPr>
        <p:spPr>
          <a:xfrm>
            <a:off x="1171281" y="2091263"/>
            <a:ext cx="6801440" cy="25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200"/>
              <a:buFont typeface="Century Gothic"/>
              <a:buNone/>
            </a:pPr>
            <a:r>
              <a:rPr lang="en-US"/>
              <a:t>How do plants make food?</a:t>
            </a:r>
            <a:endParaRPr/>
          </a:p>
        </p:txBody>
      </p:sp>
      <p:sp>
        <p:nvSpPr>
          <p:cNvPr id="113" name="Google Shape;113;p13"/>
          <p:cNvSpPr txBox="1"/>
          <p:nvPr>
            <p:ph idx="1" type="subTitle"/>
          </p:nvPr>
        </p:nvSpPr>
        <p:spPr>
          <a:xfrm>
            <a:off x="1171575" y="4682062"/>
            <a:ext cx="6803136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4"/>
          <p:cNvSpPr txBox="1"/>
          <p:nvPr>
            <p:ph idx="1" type="body"/>
          </p:nvPr>
        </p:nvSpPr>
        <p:spPr>
          <a:xfrm>
            <a:off x="385012" y="1102744"/>
            <a:ext cx="4941000" cy="43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u="sng"/>
              <a:t>Autotrophs</a:t>
            </a:r>
            <a:r>
              <a:rPr lang="en-US"/>
              <a:t> are producers</a:t>
            </a:r>
            <a:endParaRPr/>
          </a:p>
          <a:p>
            <a:pPr indent="-182880" lvl="1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Make food using energy from environment and carbon from inorganic molecules</a:t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600"/>
              <a:buChar char="•"/>
            </a:pPr>
            <a:r>
              <a:rPr lang="en-US" u="sng"/>
              <a:t>Heterotrophs</a:t>
            </a:r>
            <a:r>
              <a:rPr lang="en-US"/>
              <a:t> are consumers</a:t>
            </a:r>
            <a:endParaRPr/>
          </a:p>
          <a:p>
            <a:pPr indent="-182880" lvl="1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Obtain carbon from organic compounds assembled by other organisms</a:t>
            </a:r>
            <a:endParaRPr/>
          </a:p>
        </p:txBody>
      </p:sp>
      <p:pic>
        <p:nvPicPr>
          <p:cNvPr descr="An illustration shows a grassland with plants and sunlight falling on a plant.  The cross sectional view of the soil shows a plant with its roots spread in it.  A rabbit is seen sitting next to the plant and eating a leaf plucked from it.  The following components are labeled;  Water, carbon dioxide, oxygen, sunlight and organic molecules.  " id="120" name="Google Shape;12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26004" y="1740509"/>
            <a:ext cx="3667626" cy="3212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5"/>
          <p:cNvSpPr txBox="1"/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n-US"/>
              <a:t>Autotrophs carry out photosynthesis</a:t>
            </a:r>
            <a:endParaRPr/>
          </a:p>
        </p:txBody>
      </p:sp>
      <p:sp>
        <p:nvSpPr>
          <p:cNvPr id="127" name="Google Shape;127;p15"/>
          <p:cNvSpPr txBox="1"/>
          <p:nvPr>
            <p:ph idx="1" type="body"/>
          </p:nvPr>
        </p:nvSpPr>
        <p:spPr>
          <a:xfrm>
            <a:off x="449179" y="2103120"/>
            <a:ext cx="5646821" cy="4297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Energy flow through ecosystems begins when photosynthesizers [plants and other autotrophs] capture sunlight and convert it to chemical energy</a:t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This chemical energy can power the reactions of life, and can be stored for use at a later time</a:t>
            </a:r>
            <a:endParaRPr/>
          </a:p>
        </p:txBody>
      </p:sp>
      <p:pic>
        <p:nvPicPr>
          <p:cNvPr descr="C:\Users\meghan.morris\Desktop\photosynth.gif" id="128" name="Google Shape;128;p1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0" y="2362200"/>
            <a:ext cx="2582569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6"/>
          <p:cNvSpPr txBox="1"/>
          <p:nvPr>
            <p:ph type="title"/>
          </p:nvPr>
        </p:nvSpPr>
        <p:spPr>
          <a:xfrm>
            <a:off x="731520" y="642594"/>
            <a:ext cx="76809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n-US"/>
              <a:t>Photosynthesis</a:t>
            </a:r>
            <a:endParaRPr/>
          </a:p>
        </p:txBody>
      </p:sp>
      <p:sp>
        <p:nvSpPr>
          <p:cNvPr id="134" name="Google Shape;134;p16"/>
          <p:cNvSpPr txBox="1"/>
          <p:nvPr>
            <p:ph idx="1" type="body"/>
          </p:nvPr>
        </p:nvSpPr>
        <p:spPr>
          <a:xfrm>
            <a:off x="465221" y="1764632"/>
            <a:ext cx="8293800" cy="46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u="sng"/>
              <a:t>Photosynthesis</a:t>
            </a:r>
            <a:r>
              <a:rPr lang="en-US" sz="2400"/>
              <a:t>: Metabolic pathway that uses light energy to turn carbon dioxide (CO2) and water (H2O) into carbohydrates (sugar)</a:t>
            </a:r>
            <a:endParaRPr/>
          </a:p>
          <a:p>
            <a:pPr indent="-182880" lvl="1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Also creates OXYGEN!</a:t>
            </a:r>
            <a:endParaRPr sz="2400"/>
          </a:p>
          <a:p>
            <a:pPr indent="-17779" lvl="0" marL="18288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/>
          </a:p>
        </p:txBody>
      </p:sp>
      <p:pic>
        <p:nvPicPr>
          <p:cNvPr id="135" name="Google Shape;13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5221" y="4588625"/>
            <a:ext cx="8118116" cy="1796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7"/>
          <p:cNvSpPr txBox="1"/>
          <p:nvPr>
            <p:ph type="title"/>
          </p:nvPr>
        </p:nvSpPr>
        <p:spPr>
          <a:xfrm>
            <a:off x="731520" y="642594"/>
            <a:ext cx="7680900" cy="1371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Photosynthesis is chemical reaction.</a:t>
            </a:r>
            <a:endParaRPr/>
          </a:p>
        </p:txBody>
      </p:sp>
      <p:pic>
        <p:nvPicPr>
          <p:cNvPr id="142" name="Google Shape;142;p17"/>
          <p:cNvPicPr preferRelativeResize="0"/>
          <p:nvPr/>
        </p:nvPicPr>
        <p:blipFill rotWithShape="1">
          <a:blip r:embed="rId3">
            <a:alphaModFix/>
          </a:blip>
          <a:srcRect b="27173" l="0" r="0" t="31611"/>
          <a:stretch/>
        </p:blipFill>
        <p:spPr>
          <a:xfrm>
            <a:off x="335063" y="2114050"/>
            <a:ext cx="8473875" cy="1964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8"/>
          <p:cNvSpPr txBox="1"/>
          <p:nvPr>
            <p:ph type="title"/>
          </p:nvPr>
        </p:nvSpPr>
        <p:spPr>
          <a:xfrm>
            <a:off x="731520" y="642594"/>
            <a:ext cx="76809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Chloroplasts</a:t>
            </a:r>
            <a:endParaRPr/>
          </a:p>
        </p:txBody>
      </p:sp>
      <p:sp>
        <p:nvSpPr>
          <p:cNvPr id="149" name="Google Shape;149;p18"/>
          <p:cNvSpPr txBox="1"/>
          <p:nvPr>
            <p:ph idx="1" type="body"/>
          </p:nvPr>
        </p:nvSpPr>
        <p:spPr>
          <a:xfrm>
            <a:off x="550244" y="1732548"/>
            <a:ext cx="8043600" cy="47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Photosynthesis occurs in the chloroplast</a:t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The chloroplast is a plastid that carries out photosynthesis</a:t>
            </a:r>
            <a:endParaRPr/>
          </a:p>
          <a:p>
            <a:pPr indent="-182880" lvl="1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Plastids are double membrane organelles that contain pigment</a:t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Chloroplasts resemble the photosynthetic bacteria they evolved from, so photosynthesis in eukaryotic cells is similar to bacterial photosynthesis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9"/>
          <p:cNvSpPr txBox="1"/>
          <p:nvPr>
            <p:ph idx="1" type="body"/>
          </p:nvPr>
        </p:nvSpPr>
        <p:spPr>
          <a:xfrm>
            <a:off x="352926" y="1354733"/>
            <a:ext cx="5566500" cy="45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u="sng"/>
              <a:t>Pigment</a:t>
            </a:r>
            <a:r>
              <a:rPr lang="en-US" sz="2400"/>
              <a:t>: organic molecule that selectively absorbs certain wavelengths of light</a:t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If a wavelength is not absorbed, it is reflected, and that gives the pigment its color</a:t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Chlorophyll </a:t>
            </a:r>
            <a:r>
              <a:rPr i="1" lang="en-US" sz="2400"/>
              <a:t>a </a:t>
            </a:r>
            <a:r>
              <a:rPr lang="en-US" sz="2400"/>
              <a:t>is the most common pigment in plants</a:t>
            </a:r>
            <a:endParaRPr/>
          </a:p>
          <a:p>
            <a:pPr indent="-182880" lvl="1" marL="4572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It absorbs violet, red, and orange light, but reflects green!</a:t>
            </a:r>
            <a:endParaRPr/>
          </a:p>
        </p:txBody>
      </p:sp>
      <p:pic>
        <p:nvPicPr>
          <p:cNvPr id="156" name="Google Shape;15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29606" y="3650489"/>
            <a:ext cx="2921026" cy="2862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29606" y="1304073"/>
            <a:ext cx="2921027" cy="21940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0"/>
          <p:cNvSpPr txBox="1"/>
          <p:nvPr>
            <p:ph type="title"/>
          </p:nvPr>
        </p:nvSpPr>
        <p:spPr>
          <a:xfrm>
            <a:off x="731520" y="642594"/>
            <a:ext cx="7680900" cy="1371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are some variables we could manipulate to influence </a:t>
            </a:r>
            <a:r>
              <a:rPr lang="en-US"/>
              <a:t>photosynthesis</a:t>
            </a:r>
            <a:r>
              <a:rPr lang="en-US"/>
              <a:t>?</a:t>
            </a:r>
            <a:endParaRPr/>
          </a:p>
        </p:txBody>
      </p:sp>
      <p:sp>
        <p:nvSpPr>
          <p:cNvPr id="164" name="Google Shape;164;p20"/>
          <p:cNvSpPr txBox="1"/>
          <p:nvPr>
            <p:ph idx="1" type="body"/>
          </p:nvPr>
        </p:nvSpPr>
        <p:spPr>
          <a:xfrm>
            <a:off x="731520" y="2103120"/>
            <a:ext cx="7680900" cy="3931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93700" lvl="0" marL="457200" rtl="0" algn="l">
              <a:spcBef>
                <a:spcPts val="90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reactants?</a:t>
            </a:r>
            <a:endParaRPr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energy?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intensity?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color?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duration?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avon">
  <a:themeElements>
    <a:clrScheme name="Savon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