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embeddedFontLst>
    <p:embeddedFont>
      <p:font typeface="Raleway"/>
      <p:regular r:id="rId14"/>
      <p:bold r:id="rId15"/>
      <p:italic r:id="rId16"/>
      <p:boldItalic r:id="rId17"/>
    </p:embeddedFont>
    <p:embeddedFont>
      <p:font typeface="Lato"/>
      <p:regular r:id="rId18"/>
      <p:bold r:id="rId19"/>
      <p:italic r:id="rId20"/>
      <p:boldItalic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Lato-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21" Type="http://schemas.openxmlformats.org/officeDocument/2006/relationships/font" Target="fonts/Lato-bold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aleway-bold.fntdata"/><Relationship Id="rId14" Type="http://schemas.openxmlformats.org/officeDocument/2006/relationships/font" Target="fonts/Raleway-regular.fntdata"/><Relationship Id="rId17" Type="http://schemas.openxmlformats.org/officeDocument/2006/relationships/font" Target="fonts/Raleway-boldItalic.fntdata"/><Relationship Id="rId16" Type="http://schemas.openxmlformats.org/officeDocument/2006/relationships/font" Target="fonts/Raleway-italic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Lato-bold.fntdata"/><Relationship Id="rId6" Type="http://schemas.openxmlformats.org/officeDocument/2006/relationships/slide" Target="slides/slide1.xml"/><Relationship Id="rId18" Type="http://schemas.openxmlformats.org/officeDocument/2006/relationships/font" Target="fonts/Lato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4" name="Google Shape;84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0" name="Google Shape;90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6" name="Google Shape;9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2" name="Google Shape;102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8" name="Google Shape;108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4" name="Google Shape;114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0" name="Google Shape;120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6" name="Google Shape;126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lt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1" name="Google Shape;11;p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1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Google Shape;75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" name="Google Shape;76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7" name="Google Shape;77;p11"/>
          <p:cNvSpPr txBox="1"/>
          <p:nvPr>
            <p:ph hasCustomPrompt="1" type="title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p11"/>
          <p:cNvSpPr txBox="1"/>
          <p:nvPr>
            <p:ph idx="1" type="body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indent="-2984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indent="-2984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indent="-2984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indent="-2984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indent="-2984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indent="-2984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indent="-2984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indent="-2984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9" name="Google Shape;79;p1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9" name="Google Shape;19;p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0" name="Google Shape;20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2" name="Google Shape;22;p3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23" name="Google Shape;23;p3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oogle Shape;26;p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7" name="Google Shape;27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" name="Google Shape;28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9" name="Google Shape;29;p4"/>
          <p:cNvSpPr txBox="1"/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0" name="Google Shape;30;p4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3" name="Google Shape;33;p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4" name="Google Shape;34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" name="Google Shape;35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" name="Google Shape;36;p5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37" name="Google Shape;37;p5"/>
          <p:cNvSpPr txBox="1"/>
          <p:nvPr>
            <p:ph idx="1" type="body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2" type="body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2" name="Google Shape;42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Google Shape;43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" name="Google Shape;44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5" name="Google Shape;45;p6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46" name="Google Shape;46;p6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9" name="Google Shape;49;p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Google Shape;50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" name="Google Shape;51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2" name="Google Shape;52;p7"/>
          <p:cNvSpPr txBox="1"/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53" name="Google Shape;53;p7"/>
          <p:cNvSpPr txBox="1"/>
          <p:nvPr>
            <p:ph idx="1" type="body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Google Shape;54;p7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8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Google Shape;57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" name="Google Shape;58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9" name="Google Shape;59;p8"/>
          <p:cNvSpPr txBox="1"/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0" name="Google Shape;60;p8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63" name="Google Shape;63;p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" name="Google Shape;65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66" name="Google Shape;66;p9"/>
          <p:cNvSpPr txBox="1"/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7" name="Google Shape;67;p9"/>
          <p:cNvSpPr txBox="1"/>
          <p:nvPr>
            <p:ph idx="1" type="subTitle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68" name="Google Shape;68;p9"/>
          <p:cNvSpPr txBox="1"/>
          <p:nvPr>
            <p:ph idx="2" type="body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9" name="Google Shape;69;p9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/>
          <p:nvPr>
            <p:ph idx="1" type="body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72" name="Google Shape;72;p10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treamlin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i="0" sz="28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i="0" sz="28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i="0" sz="28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i="0" sz="28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i="0" sz="28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i="0" sz="28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i="0" sz="28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i="0" sz="28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i="0" sz="28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b="0" i="0" sz="13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b="0" i="0" sz="11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b="0" i="0" sz="11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b="0" i="0" sz="11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b="0" i="0" sz="11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b="0" i="0" sz="11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b="0" i="0" sz="11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b="0" i="0" sz="11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b="0" i="0" sz="11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</a:pPr>
            <a:r>
              <a:rPr lang="en"/>
              <a:t>How to Write a Lab Manuscript</a:t>
            </a:r>
            <a:endParaRPr/>
          </a:p>
        </p:txBody>
      </p:sp>
      <p:sp>
        <p:nvSpPr>
          <p:cNvPr id="87" name="Google Shape;87;p13"/>
          <p:cNvSpPr txBox="1"/>
          <p:nvPr>
            <p:ph idx="1" type="subTitle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What goes in a manuscript?</a:t>
            </a:r>
            <a:endParaRPr/>
          </a:p>
        </p:txBody>
      </p:sp>
      <p:sp>
        <p:nvSpPr>
          <p:cNvPr id="93" name="Google Shape;93;p14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-37973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Char char="●"/>
            </a:pPr>
            <a:r>
              <a:rPr lang="en" sz="2800">
                <a:solidFill>
                  <a:schemeClr val="dk2"/>
                </a:solidFill>
              </a:rPr>
              <a:t>Title</a:t>
            </a:r>
            <a:endParaRPr sz="2800">
              <a:solidFill>
                <a:schemeClr val="dk2"/>
              </a:solidFill>
            </a:endParaRPr>
          </a:p>
          <a:p>
            <a:pPr indent="-37973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Char char="●"/>
            </a:pPr>
            <a:r>
              <a:rPr lang="en" sz="2800">
                <a:solidFill>
                  <a:schemeClr val="dk2"/>
                </a:solidFill>
              </a:rPr>
              <a:t>Abstract</a:t>
            </a:r>
            <a:endParaRPr sz="2800">
              <a:solidFill>
                <a:schemeClr val="dk2"/>
              </a:solidFill>
            </a:endParaRPr>
          </a:p>
          <a:p>
            <a:pPr indent="-37973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Char char="●"/>
            </a:pPr>
            <a:r>
              <a:rPr lang="en" sz="2800">
                <a:solidFill>
                  <a:schemeClr val="dk2"/>
                </a:solidFill>
              </a:rPr>
              <a:t>Introduction</a:t>
            </a:r>
            <a:endParaRPr sz="2800">
              <a:solidFill>
                <a:schemeClr val="dk2"/>
              </a:solidFill>
            </a:endParaRPr>
          </a:p>
          <a:p>
            <a:pPr indent="-37973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Char char="●"/>
            </a:pPr>
            <a:r>
              <a:rPr lang="en" sz="2800">
                <a:solidFill>
                  <a:schemeClr val="dk2"/>
                </a:solidFill>
              </a:rPr>
              <a:t>Methods</a:t>
            </a:r>
            <a:endParaRPr sz="2800">
              <a:solidFill>
                <a:schemeClr val="dk2"/>
              </a:solidFill>
            </a:endParaRPr>
          </a:p>
          <a:p>
            <a:pPr indent="-37973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Char char="●"/>
            </a:pPr>
            <a:r>
              <a:rPr lang="en" sz="2800">
                <a:solidFill>
                  <a:schemeClr val="dk2"/>
                </a:solidFill>
              </a:rPr>
              <a:t>Results</a:t>
            </a:r>
            <a:endParaRPr sz="2800">
              <a:solidFill>
                <a:schemeClr val="dk2"/>
              </a:solidFill>
            </a:endParaRPr>
          </a:p>
          <a:p>
            <a:pPr indent="-37973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Char char="●"/>
            </a:pPr>
            <a:r>
              <a:rPr lang="en" sz="2800">
                <a:solidFill>
                  <a:schemeClr val="dk2"/>
                </a:solidFill>
              </a:rPr>
              <a:t>Discussion</a:t>
            </a:r>
            <a:endParaRPr sz="28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Title	</a:t>
            </a:r>
            <a:endParaRPr/>
          </a:p>
        </p:txBody>
      </p:sp>
      <p:sp>
        <p:nvSpPr>
          <p:cNvPr id="99" name="Google Shape;99;p15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rPr lang="en" sz="2600">
                <a:solidFill>
                  <a:schemeClr val="dk2"/>
                </a:solidFill>
              </a:rPr>
              <a:t>Your title should be descriptive and engaging.</a:t>
            </a:r>
            <a:endParaRPr sz="2600">
              <a:solidFill>
                <a:schemeClr val="dk2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300"/>
              <a:buNone/>
            </a:pPr>
            <a:r>
              <a:rPr lang="en" sz="2600">
                <a:solidFill>
                  <a:schemeClr val="dk2"/>
                </a:solidFill>
              </a:rPr>
              <a:t>Be certain the reader understands the overall purpose of your investigation from the title.</a:t>
            </a:r>
            <a:endParaRPr sz="26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6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Introduction</a:t>
            </a:r>
            <a:endParaRPr/>
          </a:p>
        </p:txBody>
      </p:sp>
      <p:sp>
        <p:nvSpPr>
          <p:cNvPr id="105" name="Google Shape;105;p16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66924"/>
              <a:buNone/>
            </a:pPr>
            <a:r>
              <a:rPr lang="en" sz="2100">
                <a:solidFill>
                  <a:schemeClr val="dk2"/>
                </a:solidFill>
              </a:rPr>
              <a:t>Write 2-3 paragraphs of background information about the investigation.</a:t>
            </a:r>
            <a:endParaRPr sz="2100">
              <a:solidFill>
                <a:schemeClr val="dk2"/>
              </a:solidFill>
            </a:endParaRPr>
          </a:p>
          <a:p>
            <a:pPr indent="-351979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AutoNum type="arabicPeriod"/>
            </a:pPr>
            <a:r>
              <a:rPr lang="en" sz="2100">
                <a:solidFill>
                  <a:schemeClr val="dk2"/>
                </a:solidFill>
              </a:rPr>
              <a:t>Explain the natural phenomena addressed</a:t>
            </a:r>
            <a:endParaRPr sz="2100">
              <a:solidFill>
                <a:schemeClr val="dk2"/>
              </a:solidFill>
            </a:endParaRPr>
          </a:p>
          <a:p>
            <a:pPr indent="-351979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AutoNum type="arabicPeriod"/>
            </a:pPr>
            <a:r>
              <a:rPr lang="en" sz="2100">
                <a:solidFill>
                  <a:schemeClr val="dk2"/>
                </a:solidFill>
              </a:rPr>
              <a:t>Give relevant biological information about the species studied and the relationships among them</a:t>
            </a:r>
            <a:endParaRPr sz="2100">
              <a:solidFill>
                <a:schemeClr val="dk2"/>
              </a:solidFill>
            </a:endParaRPr>
          </a:p>
          <a:p>
            <a:pPr indent="-351979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AutoNum type="arabicPeriod"/>
            </a:pPr>
            <a:r>
              <a:rPr lang="en" sz="2100">
                <a:solidFill>
                  <a:schemeClr val="dk2"/>
                </a:solidFill>
              </a:rPr>
              <a:t>Introduce your study question and hypothesis</a:t>
            </a:r>
            <a:endParaRPr sz="2100">
              <a:solidFill>
                <a:schemeClr val="dk2"/>
              </a:solidFill>
            </a:endParaRPr>
          </a:p>
          <a:p>
            <a:pPr indent="-351979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AutoNum type="arabicPeriod"/>
            </a:pPr>
            <a:r>
              <a:rPr lang="en" sz="2100">
                <a:solidFill>
                  <a:schemeClr val="dk2"/>
                </a:solidFill>
              </a:rPr>
              <a:t>Use correct in-text citations and include a reference list.</a:t>
            </a:r>
            <a:endParaRPr sz="28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7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Methods</a:t>
            </a:r>
            <a:endParaRPr/>
          </a:p>
        </p:txBody>
      </p:sp>
      <p:sp>
        <p:nvSpPr>
          <p:cNvPr id="111" name="Google Shape;111;p17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770"/>
              <a:buNone/>
            </a:pPr>
            <a:r>
              <a:rPr lang="en" sz="1670">
                <a:solidFill>
                  <a:schemeClr val="dk2"/>
                </a:solidFill>
              </a:rPr>
              <a:t>Describe in detail your investigation. </a:t>
            </a:r>
            <a:endParaRPr sz="1670">
              <a:solidFill>
                <a:schemeClr val="dk2"/>
              </a:solidFill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770"/>
              <a:buNone/>
            </a:pPr>
            <a:r>
              <a:rPr lang="en" sz="1670">
                <a:solidFill>
                  <a:schemeClr val="dk2"/>
                </a:solidFill>
              </a:rPr>
              <a:t>Be sure to identify your:</a:t>
            </a:r>
            <a:endParaRPr sz="1670">
              <a:solidFill>
                <a:schemeClr val="dk2"/>
              </a:solidFill>
            </a:endParaRPr>
          </a:p>
          <a:p>
            <a:pPr indent="-334645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70"/>
              <a:buChar char="●"/>
            </a:pPr>
            <a:r>
              <a:rPr lang="en" sz="1670">
                <a:solidFill>
                  <a:schemeClr val="dk2"/>
                </a:solidFill>
              </a:rPr>
              <a:t>independent variable</a:t>
            </a:r>
            <a:endParaRPr sz="1670">
              <a:solidFill>
                <a:schemeClr val="dk2"/>
              </a:solidFill>
            </a:endParaRPr>
          </a:p>
          <a:p>
            <a:pPr indent="-334645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70"/>
              <a:buChar char="●"/>
            </a:pPr>
            <a:r>
              <a:rPr lang="en" sz="1670">
                <a:solidFill>
                  <a:schemeClr val="dk2"/>
                </a:solidFill>
              </a:rPr>
              <a:t>dependent variable</a:t>
            </a:r>
            <a:endParaRPr sz="1670">
              <a:solidFill>
                <a:schemeClr val="dk2"/>
              </a:solidFill>
            </a:endParaRPr>
          </a:p>
          <a:p>
            <a:pPr indent="-334645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70"/>
              <a:buChar char="●"/>
            </a:pPr>
            <a:r>
              <a:rPr lang="en" sz="1670">
                <a:solidFill>
                  <a:schemeClr val="dk2"/>
                </a:solidFill>
              </a:rPr>
              <a:t>constants</a:t>
            </a:r>
            <a:endParaRPr sz="1670">
              <a:solidFill>
                <a:schemeClr val="dk2"/>
              </a:solidFill>
            </a:endParaRPr>
          </a:p>
          <a:p>
            <a:pPr indent="-334645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70"/>
              <a:buChar char="●"/>
            </a:pPr>
            <a:r>
              <a:rPr lang="en" sz="1670">
                <a:solidFill>
                  <a:schemeClr val="dk2"/>
                </a:solidFill>
              </a:rPr>
              <a:t>control group</a:t>
            </a:r>
            <a:endParaRPr sz="1670">
              <a:solidFill>
                <a:schemeClr val="dk2"/>
              </a:solidFill>
            </a:endParaRPr>
          </a:p>
          <a:p>
            <a:pPr indent="-334645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70"/>
              <a:buChar char="●"/>
            </a:pPr>
            <a:r>
              <a:rPr lang="en" sz="1670">
                <a:solidFill>
                  <a:schemeClr val="dk2"/>
                </a:solidFill>
              </a:rPr>
              <a:t>experimental group</a:t>
            </a:r>
            <a:endParaRPr sz="1670">
              <a:solidFill>
                <a:schemeClr val="dk2"/>
              </a:solidFill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770"/>
              <a:buNone/>
            </a:pPr>
            <a:r>
              <a:rPr lang="en" sz="1670">
                <a:solidFill>
                  <a:schemeClr val="dk2"/>
                </a:solidFill>
              </a:rPr>
              <a:t>Write in paragraph form.</a:t>
            </a:r>
            <a:endParaRPr sz="1670">
              <a:solidFill>
                <a:schemeClr val="dk2"/>
              </a:solidFill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770"/>
              <a:buNone/>
            </a:pPr>
            <a:r>
              <a:rPr lang="en" sz="1670">
                <a:solidFill>
                  <a:schemeClr val="dk2"/>
                </a:solidFill>
              </a:rPr>
              <a:t>Provide enough detail that someone can replicate your investigation.</a:t>
            </a:r>
            <a:endParaRPr sz="167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8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Results</a:t>
            </a:r>
            <a:endParaRPr/>
          </a:p>
        </p:txBody>
      </p:sp>
      <p:sp>
        <p:nvSpPr>
          <p:cNvPr id="117" name="Google Shape;117;p18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63882"/>
              <a:buNone/>
            </a:pPr>
            <a:r>
              <a:rPr lang="en" sz="2200">
                <a:solidFill>
                  <a:schemeClr val="dk2"/>
                </a:solidFill>
              </a:rPr>
              <a:t>Report the data you collected during  your investigation.  </a:t>
            </a:r>
            <a:endParaRPr sz="2200">
              <a:solidFill>
                <a:schemeClr val="dk2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63882"/>
              <a:buNone/>
            </a:pPr>
            <a:r>
              <a:rPr lang="en" sz="2200">
                <a:solidFill>
                  <a:schemeClr val="dk2"/>
                </a:solidFill>
              </a:rPr>
              <a:t>	Describe the overall trends in your data.</a:t>
            </a:r>
            <a:endParaRPr sz="2200">
              <a:solidFill>
                <a:schemeClr val="dk2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63882"/>
              <a:buNone/>
            </a:pPr>
            <a:r>
              <a:rPr lang="en" sz="2200">
                <a:solidFill>
                  <a:schemeClr val="dk2"/>
                </a:solidFill>
              </a:rPr>
              <a:t>	Highs / lows, increases / decreases, etc.</a:t>
            </a:r>
            <a:endParaRPr sz="2200">
              <a:solidFill>
                <a:schemeClr val="dk2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63882"/>
              <a:buNone/>
            </a:pPr>
            <a:r>
              <a:rPr lang="en" sz="2200">
                <a:solidFill>
                  <a:schemeClr val="dk2"/>
                </a:solidFill>
              </a:rPr>
              <a:t>Include table(s) and appropriate graph(s) of your data.</a:t>
            </a:r>
            <a:endParaRPr sz="2200">
              <a:solidFill>
                <a:schemeClr val="dk2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0000"/>
              <a:buFont typeface="Arial"/>
              <a:buNone/>
            </a:pPr>
            <a:r>
              <a:rPr lang="en" sz="2200">
                <a:solidFill>
                  <a:schemeClr val="dk2"/>
                </a:solidFill>
              </a:rPr>
              <a:t>Be sure to NOT interpret any of your findings in this section.</a:t>
            </a:r>
            <a:endParaRPr sz="2200">
              <a:solidFill>
                <a:schemeClr val="dk2"/>
              </a:solidFill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0000"/>
              <a:buFont typeface="Arial"/>
              <a:buNone/>
            </a:pPr>
            <a:r>
              <a:rPr lang="en" sz="2200">
                <a:solidFill>
                  <a:schemeClr val="dk2"/>
                </a:solidFill>
              </a:rPr>
              <a:t>Do not explain trends or state whether your hypothesis is supported.</a:t>
            </a:r>
            <a:endParaRPr sz="22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9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Discussion</a:t>
            </a:r>
            <a:endParaRPr/>
          </a:p>
        </p:txBody>
      </p:sp>
      <p:sp>
        <p:nvSpPr>
          <p:cNvPr id="123" name="Google Shape;123;p19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rPr lang="en" sz="2100">
                <a:solidFill>
                  <a:schemeClr val="dk2"/>
                </a:solidFill>
              </a:rPr>
              <a:t>Write a thorough explanation of your findings, using the CER format:</a:t>
            </a:r>
            <a:endParaRPr sz="2100">
              <a:solidFill>
                <a:schemeClr val="dk2"/>
              </a:solidFill>
            </a:endParaRPr>
          </a:p>
          <a:p>
            <a:pPr indent="-3619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Char char="●"/>
            </a:pPr>
            <a:r>
              <a:rPr lang="en" sz="2100">
                <a:solidFill>
                  <a:schemeClr val="dk2"/>
                </a:solidFill>
              </a:rPr>
              <a:t>Claim (Is your hypothesis supported?)</a:t>
            </a:r>
            <a:endParaRPr sz="2100">
              <a:solidFill>
                <a:schemeClr val="dk2"/>
              </a:solidFill>
            </a:endParaRPr>
          </a:p>
          <a:p>
            <a:pPr indent="-3619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Char char="●"/>
            </a:pPr>
            <a:r>
              <a:rPr lang="en" sz="2100">
                <a:solidFill>
                  <a:schemeClr val="dk2"/>
                </a:solidFill>
              </a:rPr>
              <a:t>Evidence (that backs up your claim)</a:t>
            </a:r>
            <a:endParaRPr sz="2100">
              <a:solidFill>
                <a:schemeClr val="dk2"/>
              </a:solidFill>
            </a:endParaRPr>
          </a:p>
          <a:p>
            <a:pPr indent="-3619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Char char="●"/>
            </a:pPr>
            <a:r>
              <a:rPr lang="en" sz="2100">
                <a:solidFill>
                  <a:schemeClr val="dk2"/>
                </a:solidFill>
              </a:rPr>
              <a:t>Reasoning (that explains why the evidence supports your claim)</a:t>
            </a:r>
            <a:endParaRPr sz="28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0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References	</a:t>
            </a:r>
            <a:endParaRPr/>
          </a:p>
        </p:txBody>
      </p:sp>
      <p:sp>
        <p:nvSpPr>
          <p:cNvPr id="129" name="Google Shape;129;p20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900">
                <a:solidFill>
                  <a:schemeClr val="dk2"/>
                </a:solidFill>
              </a:rPr>
              <a:t>Include a list of the peer-reviewed references you cited in MLA format.</a:t>
            </a:r>
            <a:endParaRPr sz="1900">
              <a:solidFill>
                <a:schemeClr val="dk2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900">
              <a:solidFill>
                <a:schemeClr val="dk2"/>
              </a:solidFill>
            </a:endParaRPr>
          </a:p>
          <a:p>
            <a:pPr indent="-285750" lvl="0" marL="3429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rPr lang="en" sz="1400">
                <a:solidFill>
                  <a:srgbClr val="222222"/>
                </a:solidFill>
                <a:highlight>
                  <a:schemeClr val="lt1"/>
                </a:highlight>
                <a:latin typeface="Arial"/>
                <a:ea typeface="Arial"/>
                <a:cs typeface="Arial"/>
                <a:sym typeface="Arial"/>
              </a:rPr>
              <a:t>Hofeld, Jennifer Ferguson. "Using Modeling to Develop a Deep Understanding of Photosynthesis &amp; Cellular Respiration as Chemical Processes." </a:t>
            </a:r>
            <a:r>
              <a:rPr i="1" lang="en" sz="1400">
                <a:solidFill>
                  <a:srgbClr val="222222"/>
                </a:solidFill>
                <a:highlight>
                  <a:schemeClr val="lt1"/>
                </a:highlight>
                <a:latin typeface="Arial"/>
                <a:ea typeface="Arial"/>
                <a:cs typeface="Arial"/>
                <a:sym typeface="Arial"/>
              </a:rPr>
              <a:t>The American Biology Teacher</a:t>
            </a:r>
            <a:r>
              <a:rPr lang="en" sz="1400">
                <a:solidFill>
                  <a:srgbClr val="222222"/>
                </a:solidFill>
                <a:highlight>
                  <a:schemeClr val="lt1"/>
                </a:highlight>
                <a:latin typeface="Arial"/>
                <a:ea typeface="Arial"/>
                <a:cs typeface="Arial"/>
                <a:sym typeface="Arial"/>
              </a:rPr>
              <a:t> 83, 6, 2021, pp. 382-386.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t/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t/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rPr lang="en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If you are unsure of how to cite a source, Purdue OWL (online writing lab) is an excellent resource.</a:t>
            </a:r>
            <a:endParaRPr sz="19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