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5D8F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gif"/><Relationship Id="rId4" Type="http://schemas.openxmlformats.org/officeDocument/2006/relationships/image" Target="../media/image2.gif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 sz="6000">
                <a:latin typeface="Arial"/>
                <a:ea typeface="Arial"/>
                <a:cs typeface="Arial"/>
                <a:sym typeface="Arial"/>
              </a:rPr>
              <a:t>Claim- Evidence- Reasoning (C.E.R.)</a:t>
            </a:r>
            <a:endParaRPr sz="6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Claim 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5" name="Google Shape;95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Your claim is a one or two sentence answer to the question.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Your claim must be </a:t>
            </a:r>
            <a:r>
              <a:rPr b="1" lang="en-US" u="sng"/>
              <a:t>accurate</a:t>
            </a:r>
            <a:r>
              <a:rPr lang="en-US"/>
              <a:t>, </a:t>
            </a:r>
            <a:r>
              <a:rPr b="1" lang="en-US" u="sng"/>
              <a:t>specific</a:t>
            </a:r>
            <a:r>
              <a:rPr lang="en-US"/>
              <a:t>, and </a:t>
            </a:r>
            <a:r>
              <a:rPr b="1" lang="en-US" u="sng"/>
              <a:t>answer the question</a:t>
            </a:r>
            <a:r>
              <a:rPr lang="en-US"/>
              <a:t>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C:\Users\Mary\AppData\Local\Microsoft\Windows\Temporary Internet Files\Content.IE5\Q8CHHF14\MC900359577[1].wmf" id="96" name="Google Shape;9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37440">
            <a:off x="7076351" y="228601"/>
            <a:ext cx="1080401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/>
          <p:nvPr>
            <p:ph idx="1" type="body"/>
          </p:nvPr>
        </p:nvSpPr>
        <p:spPr>
          <a:xfrm>
            <a:off x="228600" y="1295400"/>
            <a:ext cx="8610600" cy="4830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The evidence is all the scientific data that supports your claim.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Your evidence must be taken </a:t>
            </a:r>
            <a:r>
              <a:rPr i="1" lang="en-US"/>
              <a:t>only</a:t>
            </a:r>
            <a:r>
              <a:rPr lang="en-US"/>
              <a:t> from the activity (or set of activities) you are being asked to write about. It should be evidence </a:t>
            </a:r>
            <a:r>
              <a:rPr i="1" lang="en-US"/>
              <a:t>you </a:t>
            </a:r>
            <a:r>
              <a:rPr lang="en-US"/>
              <a:t>have collected.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103" name="Google Shape;103;p15"/>
          <p:cNvSpPr txBox="1"/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Evidence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04" name="Google Shape;10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10401" y="30479"/>
            <a:ext cx="1428750" cy="17916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/>
          <p:nvPr>
            <p:ph idx="1" type="body"/>
          </p:nvPr>
        </p:nvSpPr>
        <p:spPr>
          <a:xfrm>
            <a:off x="381000" y="9144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2766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It may include both </a:t>
            </a:r>
            <a:r>
              <a:rPr b="1" lang="en-US" u="sng"/>
              <a:t>qualitative</a:t>
            </a:r>
            <a:r>
              <a:rPr lang="en-US"/>
              <a:t> and </a:t>
            </a:r>
            <a:r>
              <a:rPr b="1" lang="en-US" u="sng"/>
              <a:t>quantitative</a:t>
            </a:r>
            <a:r>
              <a:rPr lang="en-US"/>
              <a:t> data.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4327" lvl="0" marL="457200" rtl="0" algn="l">
              <a:spcBef>
                <a:spcPts val="640"/>
              </a:spcBef>
              <a:spcAft>
                <a:spcPts val="0"/>
              </a:spcAft>
              <a:buSzPct val="56250"/>
              <a:buChar char="•"/>
            </a:pPr>
            <a:r>
              <a:rPr lang="en-US"/>
              <a:t>Your evidence must be </a:t>
            </a:r>
            <a:r>
              <a:rPr lang="en-US" u="sng"/>
              <a:t>clear </a:t>
            </a:r>
            <a:r>
              <a:rPr lang="en-US"/>
              <a:t>and </a:t>
            </a:r>
            <a:r>
              <a:rPr lang="en-US" u="sng"/>
              <a:t>specific</a:t>
            </a:r>
            <a:r>
              <a:rPr lang="en-US"/>
              <a:t>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2766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It is important to have numerous pieces of evidence in order to prove your claim.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pic>
        <p:nvPicPr>
          <p:cNvPr descr="C:\Users\africk\AppData\Local\Microsoft\Windows\Temporary Internet Files\Content.IE5\HTPBWEQ9\image_detective_badge[1].gif" id="110" name="Google Shape;110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53200" y="304799"/>
            <a:ext cx="2381250" cy="24946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frick\AppData\Local\Microsoft\Windows\Temporary Internet Files\Content.IE5\D9OESAJ9\detective[1].gif" id="111" name="Google Shape;111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9600" y="4724400"/>
            <a:ext cx="2809875" cy="182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/>
          <p:nvPr>
            <p:ph type="title"/>
          </p:nvPr>
        </p:nvSpPr>
        <p:spPr>
          <a:xfrm>
            <a:off x="457200" y="762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Reasoning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8" name="Google Shape;118;p17"/>
          <p:cNvSpPr txBox="1"/>
          <p:nvPr>
            <p:ph idx="1" type="body"/>
          </p:nvPr>
        </p:nvSpPr>
        <p:spPr>
          <a:xfrm>
            <a:off x="152400" y="1066800"/>
            <a:ext cx="8763000" cy="4906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166687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/>
          </a:p>
          <a:p>
            <a:pPr indent="-166687" lvl="0" marL="342900" rtl="0" algn="l"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/>
          </a:p>
          <a:p>
            <a:pPr indent="-357187" lvl="0" marL="342900" rtl="0" algn="l"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Reasoning is the </a:t>
            </a:r>
            <a:r>
              <a:rPr b="1" lang="en-US" sz="3000" u="sng"/>
              <a:t>explanation</a:t>
            </a:r>
            <a:r>
              <a:rPr lang="en-US" sz="3000"/>
              <a:t> that connects your claim to the evidence that demonstrates why your claim is correct.</a:t>
            </a:r>
            <a:endParaRPr sz="3000"/>
          </a:p>
          <a:p>
            <a:pPr indent="0" lvl="0" marL="0" rtl="0" algn="l">
              <a:spcBef>
                <a:spcPts val="555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66687" lvl="0" marL="342900" rtl="0" algn="l"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/>
          </a:p>
          <a:p>
            <a:pPr indent="-357187" lvl="0" marL="342900" rtl="0" algn="l"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It shows a detailed understanding of the scientific principles involved and uses correct science </a:t>
            </a:r>
            <a:r>
              <a:rPr b="1" lang="en-US" sz="3000" u="sng"/>
              <a:t>vocabulary</a:t>
            </a:r>
            <a:r>
              <a:rPr lang="en-US" sz="3000"/>
              <a:t>.</a:t>
            </a:r>
            <a:endParaRPr/>
          </a:p>
          <a:p>
            <a:pPr indent="-166687" lvl="0" marL="342900" rtl="0" algn="l"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/>
          </a:p>
        </p:txBody>
      </p:sp>
      <p:pic>
        <p:nvPicPr>
          <p:cNvPr descr="C:\Users\Mary\AppData\Local\Microsoft\Windows\Temporary Internet Files\Content.IE5\98XA763P\MC900097891[1].wmf" id="119" name="Google Shape;119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86600" y="152400"/>
            <a:ext cx="1525156" cy="15993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14400" y="0"/>
            <a:ext cx="1524000" cy="19465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5D8F1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8"/>
          <p:cNvSpPr txBox="1"/>
          <p:nvPr>
            <p:ph type="title"/>
          </p:nvPr>
        </p:nvSpPr>
        <p:spPr>
          <a:xfrm>
            <a:off x="1143000" y="274638"/>
            <a:ext cx="75438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 sz="4000"/>
              <a:t>Claim-Evidence-Reasoning (CER)</a:t>
            </a:r>
            <a:br>
              <a:rPr lang="en-US" sz="4000"/>
            </a:br>
            <a:endParaRPr sz="4000"/>
          </a:p>
        </p:txBody>
      </p:sp>
      <p:sp>
        <p:nvSpPr>
          <p:cNvPr id="127" name="Google Shape;127;p18"/>
          <p:cNvSpPr txBox="1"/>
          <p:nvPr>
            <p:ph idx="1" type="body"/>
          </p:nvPr>
        </p:nvSpPr>
        <p:spPr>
          <a:xfrm>
            <a:off x="152400" y="914400"/>
            <a:ext cx="8763000" cy="5211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en-US"/>
              <a:t>Driving question</a:t>
            </a:r>
            <a:r>
              <a:rPr b="1" lang="en-US"/>
              <a:t>:</a:t>
            </a:r>
            <a:r>
              <a:rPr lang="en-US"/>
              <a:t>  </a:t>
            </a:r>
            <a:r>
              <a:rPr lang="en-US"/>
              <a:t>What characteristics of soil impact its behavior in a slake test?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1"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en-US"/>
              <a:t>Claim</a:t>
            </a:r>
            <a:r>
              <a:rPr b="1" lang="en-US" sz="2800"/>
              <a:t> </a:t>
            </a:r>
            <a:r>
              <a:rPr lang="en-US" sz="2800"/>
              <a:t>(Write a sentence that clearly and simply answers the question.)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1" sz="1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en-US"/>
              <a:t>Evidence: </a:t>
            </a:r>
            <a:r>
              <a:rPr lang="en-US" sz="2800"/>
              <a:t>(Provide data from the observations you made during the Slake Test and the Soil Observation activities.)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1" sz="1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en-US"/>
              <a:t>Reasoning: </a:t>
            </a:r>
            <a:r>
              <a:rPr lang="en-US" sz="2800"/>
              <a:t>(Write a statement that connects your evidence to your claim about how the characteristics of soil impact its behavior in a slake test.)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/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CER Grading Rubric</a:t>
            </a:r>
            <a:endParaRPr b="1"/>
          </a:p>
        </p:txBody>
      </p:sp>
      <p:sp>
        <p:nvSpPr>
          <p:cNvPr id="133" name="Google Shape;133;p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id="134" name="Google Shape;13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56181"/>
            <a:ext cx="9144001" cy="53580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